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448" r:id="rId5"/>
    <p:sldId id="2462" r:id="rId6"/>
    <p:sldId id="259" r:id="rId7"/>
    <p:sldId id="2451" r:id="rId8"/>
    <p:sldId id="2463" r:id="rId9"/>
    <p:sldId id="2432" r:id="rId10"/>
    <p:sldId id="2433" r:id="rId11"/>
    <p:sldId id="2464" r:id="rId12"/>
    <p:sldId id="2450" r:id="rId13"/>
    <p:sldId id="262" r:id="rId14"/>
    <p:sldId id="2466" r:id="rId15"/>
    <p:sldId id="2465" r:id="rId16"/>
    <p:sldId id="2457" r:id="rId17"/>
    <p:sldId id="2454" r:id="rId18"/>
    <p:sldId id="2456" r:id="rId19"/>
    <p:sldId id="2436" r:id="rId20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9ABB9921-A34A-4605-ABF2-EBF13944280B}">
          <p14:sldIdLst>
            <p14:sldId id="2448"/>
            <p14:sldId id="2462"/>
            <p14:sldId id="259"/>
            <p14:sldId id="2451"/>
            <p14:sldId id="2463"/>
            <p14:sldId id="2432"/>
            <p14:sldId id="2433"/>
            <p14:sldId id="2464"/>
            <p14:sldId id="2450"/>
            <p14:sldId id="262"/>
            <p14:sldId id="2466"/>
            <p14:sldId id="2465"/>
            <p14:sldId id="2457"/>
            <p14:sldId id="2454"/>
            <p14:sldId id="2456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86" d="100"/>
          <a:sy n="86" d="100"/>
        </p:scale>
        <p:origin x="38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E69B67-9CAE-40C0-AE11-72E7B8F16173}" type="datetime1">
              <a:rPr lang="pl-PL" smtClean="0"/>
              <a:t>15.12.2022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D7D653-09B5-4A44-B3B4-A2CC0382B823}" type="datetime1">
              <a:rPr lang="pl-PL" noProof="0" smtClean="0"/>
              <a:t>15.12.2022</a:t>
            </a:fld>
            <a:endParaRPr lang="pl-PL" noProof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189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4708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156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57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613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3497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81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5613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277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430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3232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44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098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pl-PL" spc="300" noProof="0"/>
              <a:t>PRZEGLĄD ROCZNY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pl-PL" noProof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Numer slajdu — symbol zastępczy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Zawartość — symbol zastępczy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l-PL" sz="1600" noProof="0">
                <a:cs typeface="Biome Light" panose="020B0303030204020804" pitchFamily="34" charset="0"/>
              </a:rPr>
              <a:t>Kliknij, aby edytować styl wzorca tekstu.</a:t>
            </a:r>
          </a:p>
          <a:p>
            <a:pPr marL="0" indent="0" rtl="0">
              <a:buNone/>
            </a:pPr>
            <a:endParaRPr lang="pl-PL" noProof="0"/>
          </a:p>
        </p:txBody>
      </p:sp>
      <p:sp>
        <p:nvSpPr>
          <p:cNvPr id="17" name="Numer slajdu — symbol zastępczy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mknięc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pl-PL" sz="4000" spc="300" noProof="0"/>
              <a:t>Kliknij, aby edytować styl wzorca tytułu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1" name="Tekst — symbol zastępczy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32" name="Tekst — symbol zastępczy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33" name="Tekst — symbol zastępczy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34" name="Obraz online — symbol zastępczy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l-PL" noProof="0"/>
              <a:t>Ikona</a:t>
            </a:r>
          </a:p>
        </p:txBody>
      </p:sp>
      <p:sp>
        <p:nvSpPr>
          <p:cNvPr id="35" name="Obraz online — symbol zastępczy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l-PL" noProof="0"/>
              <a:t>Ikona</a:t>
            </a:r>
          </a:p>
        </p:txBody>
      </p:sp>
      <p:sp>
        <p:nvSpPr>
          <p:cNvPr id="36" name="Obraz online — symbol zastępczy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pl-PL" noProof="0"/>
              <a:t>Ikona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spotkan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pl-PL" noProof="0"/>
              <a:t>KLIKNIJ, ABY EDYTOWAĆ STYLE WZORCÓW TEKSTU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Numer slajdu — symbol zastępczy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Zawartość — symbol zastępczy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l-PL" sz="1600" noProof="0">
                <a:cs typeface="Biome Light" panose="020B0303030204020804" pitchFamily="34" charset="0"/>
              </a:rPr>
              <a:t>Kliknij, aby edytować styl wzorca tekstu.</a:t>
            </a:r>
          </a:p>
          <a:p>
            <a:pPr marL="0" indent="0" rtl="0">
              <a:buNone/>
            </a:pPr>
            <a:endParaRPr lang="pl-PL" noProof="0"/>
          </a:p>
        </p:txBody>
      </p:sp>
      <p:sp>
        <p:nvSpPr>
          <p:cNvPr id="17" name="Numer slajdu — symbol zastępczy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l-PL" noProof="0" smtClean="0"/>
              <a:pPr/>
              <a:t>‹#›</a:t>
            </a:fld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ział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pl-PL" noProof="0"/>
              <a:t>KLIKNIJ, ABY EDYTOWAĆ WZORZEC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l-PL" noProof="0"/>
              <a:t>MIEJSCE NA TYTUŁ SLAJDU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9" name="Numer slajdu — symbol zastępczy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5" name="Obraz — symbol zastępczy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9" name="Obraz — symbol zastępczy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Obraz — symbol zastępczy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Obraz — symbol zastępczy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2" name="Obraz — symbol zastępczy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Obraz — symbol zastępczy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kres i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ta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l-PL" sz="4800" noProof="0"/>
              <a:t>Kliknij, aby edytować styl wzorca tytułu</a:t>
            </a:r>
          </a:p>
        </p:txBody>
      </p:sp>
      <p:sp>
        <p:nvSpPr>
          <p:cNvPr id="19" name="Obraz — symbol zastępczy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8" name="Obraz — symbol zastępczy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0" name="Tekst — symbol zastępczy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l-PL" spc="300" noProof="0">
                <a:solidFill>
                  <a:schemeClr val="tx1"/>
                </a:solidFill>
              </a:rPr>
              <a:t>Kliknij, aby edytować style wzorca tekstu</a:t>
            </a:r>
          </a:p>
        </p:txBody>
      </p:sp>
      <p:sp>
        <p:nvSpPr>
          <p:cNvPr id="11" name="Zawartość — symbol zastępczy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0">
                <a:solidFill>
                  <a:schemeClr val="tx1"/>
                </a:solidFill>
              </a:rPr>
              <a:t>Kliknij, aby edytować style wzorca tekstu</a:t>
            </a:r>
          </a:p>
        </p:txBody>
      </p:sp>
      <p:sp>
        <p:nvSpPr>
          <p:cNvPr id="12" name="Tekst — symbol zastępczy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pl-PL" spc="300" noProof="0">
                <a:solidFill>
                  <a:schemeClr val="tx1"/>
                </a:solidFill>
              </a:rPr>
              <a:t>Kliknij, aby edytować style wzorca tekstu</a:t>
            </a:r>
          </a:p>
        </p:txBody>
      </p:sp>
      <p:sp>
        <p:nvSpPr>
          <p:cNvPr id="14" name="Zawartość — symbol zastępczy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0">
                <a:solidFill>
                  <a:schemeClr val="tx1"/>
                </a:solidFill>
              </a:rPr>
              <a:t>Kliknij, aby edytować style wzorca tekstu</a:t>
            </a:r>
          </a:p>
        </p:txBody>
      </p:sp>
      <p:sp>
        <p:nvSpPr>
          <p:cNvPr id="20" name="Numer slajdu — symbol zastępczy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l-PL" sz="4800" noProof="0"/>
              <a:t>Kliknij, aby edytować styl wzorca tytułu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24" name="Obraz — symbol zastępczy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5" name="Obraz — symbol zastępczy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6" name="Obraz — symbol zastępczy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9" name="Tekst — symbol zastępczy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0" name="Tekst — symbol zastępczy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31" name="Numer slajdu — symbol zastępczy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abstrakcyjny obraz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1"/>
              <a:t>Smog w krakowie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l-PL" noProof="1"/>
              <a:t>19.12.2022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l-PL" noProof="1"/>
              <a:t>Model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pl-PL" sz="3200" spc="300" noProof="1"/>
              <a:t>Zaproponowane modele</a:t>
            </a:r>
          </a:p>
        </p:txBody>
      </p:sp>
      <p:pic>
        <p:nvPicPr>
          <p:cNvPr id="15" name="Obraz — symbol zastępczy 14" descr="Małe białe kulki wyrównane do utworzenia krzywej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475" b="22475"/>
          <a:stretch/>
        </p:blipFill>
        <p:spPr>
          <a:xfrm>
            <a:off x="6565106" y="1536700"/>
            <a:ext cx="5156200" cy="1892300"/>
          </a:xfrm>
        </p:spPr>
      </p:pic>
      <p:pic>
        <p:nvPicPr>
          <p:cNvPr id="10" name="Obraz — symbol zastępczy 9" descr="Domino mieszczący się w wierszu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25547" b="25547"/>
          <a:stretch/>
        </p:blipFill>
        <p:spPr>
          <a:xfrm>
            <a:off x="470694" y="1536700"/>
            <a:ext cx="5156200" cy="1892300"/>
          </a:xfrm>
        </p:spPr>
      </p:pic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pl-PL" spc="300" noProof="1">
                <a:solidFill>
                  <a:schemeClr val="tx1"/>
                </a:solidFill>
              </a:rPr>
              <a:t>SIMPLE RNN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pl-PL" spc="300" noProof="1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5" name="Zawartość — symbol zastępczy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1">
                <a:solidFill>
                  <a:schemeClr val="tx1"/>
                </a:solidFill>
              </a:rPr>
              <a:t>MSE dla zbioru treningowego</a:t>
            </a:r>
            <a:r>
              <a:rPr lang="en-US" sz="1400" noProof="1">
                <a:solidFill>
                  <a:schemeClr val="tx1"/>
                </a:solidFill>
              </a:rPr>
              <a:t> 0.3127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1">
                <a:solidFill>
                  <a:schemeClr val="tx1"/>
                </a:solidFill>
              </a:rPr>
              <a:t>MSE dla zbioru testowego </a:t>
            </a:r>
            <a:r>
              <a:rPr lang="en-US" sz="1400" noProof="1">
                <a:solidFill>
                  <a:schemeClr val="tx1"/>
                </a:solidFill>
              </a:rPr>
              <a:t>0.1518</a:t>
            </a:r>
            <a:endParaRPr lang="pl-PL" sz="1400" noProof="1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1"/>
              <a:t>Zwykle poprawny kierunek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1">
                <a:solidFill>
                  <a:schemeClr val="tx1"/>
                </a:solidFill>
              </a:rPr>
              <a:t>Może być rozwijany</a:t>
            </a:r>
            <a:endParaRPr lang="en-US" sz="1400" noProof="1">
              <a:solidFill>
                <a:schemeClr val="tx1"/>
              </a:solidFill>
            </a:endParaRP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1">
                <a:solidFill>
                  <a:schemeClr val="tx1"/>
                </a:solidFill>
              </a:rPr>
              <a:t>MSE dla zbioru treningowego: </a:t>
            </a:r>
            <a:r>
              <a:rPr lang="en-US" sz="1400" noProof="1">
                <a:solidFill>
                  <a:schemeClr val="tx1"/>
                </a:solidFill>
              </a:rPr>
              <a:t>0.2335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1">
                <a:solidFill>
                  <a:schemeClr val="tx1"/>
                </a:solidFill>
              </a:rPr>
              <a:t>MSE dla zbioru testowego: </a:t>
            </a:r>
            <a:r>
              <a:rPr lang="en-US" sz="1400" noProof="1">
                <a:solidFill>
                  <a:schemeClr val="tx1"/>
                </a:solidFill>
              </a:rPr>
              <a:t>0.1592</a:t>
            </a:r>
            <a:endParaRPr lang="pl-PL" sz="1400" noProof="1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1"/>
              <a:t>Zwykle poprawny kierunek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1"/>
              <a:t>Skłonność do nadmiernego dopasowania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noProof="1"/>
              <a:t>Może być rozwijany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pl-PL" sz="1400" noProof="1">
              <a:solidFill>
                <a:schemeClr val="tx1"/>
              </a:solidFill>
            </a:endParaRP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10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914399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l-PL" sz="3200" spc="300" noProof="1"/>
              <a:t>Trening</a:t>
            </a:r>
          </a:p>
        </p:txBody>
      </p:sp>
      <p:pic>
        <p:nvPicPr>
          <p:cNvPr id="15" name="Obraz — symbol zastępczy 14" descr="Małe białe kulki wyrównane do utworzenia krzywej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475" b="22475"/>
          <a:stretch/>
        </p:blipFill>
        <p:spPr>
          <a:xfrm>
            <a:off x="7568118" y="1076396"/>
            <a:ext cx="1961879" cy="720000"/>
          </a:xfrm>
        </p:spPr>
      </p:pic>
      <p:pic>
        <p:nvPicPr>
          <p:cNvPr id="10" name="Obraz — symbol zastępczy 9" descr="Domino mieszczący się w wierszu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25547" b="25547"/>
          <a:stretch/>
        </p:blipFill>
        <p:spPr>
          <a:xfrm>
            <a:off x="1856806" y="1076396"/>
            <a:ext cx="1961880" cy="720000"/>
          </a:xfrm>
        </p:spPr>
      </p:pic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6806" y="2055197"/>
            <a:ext cx="2188063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l-PL" spc="300" noProof="1">
                <a:solidFill>
                  <a:schemeClr val="tx1"/>
                </a:solidFill>
              </a:rPr>
              <a:t>SIMPLE RNN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25182" y="2055197"/>
            <a:ext cx="1766127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l-PL" spc="300" noProof="1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11</a:t>
            </a:fld>
            <a:endParaRPr lang="pl-PL" noProof="1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9E4866B-04EA-C607-4EAF-2F78E5DAA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98" y="2851244"/>
            <a:ext cx="4176122" cy="313971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8726BF3-3A5F-DB87-5BB3-0D13F7870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154" y="2851244"/>
            <a:ext cx="4198984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97749"/>
            <a:ext cx="11002962" cy="914399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pl-PL" sz="3200" spc="300" noProof="1"/>
              <a:t>Przykładowe prognozy vs. Dane</a:t>
            </a:r>
            <a:br>
              <a:rPr lang="pl-PL" sz="3200" spc="300" noProof="1"/>
            </a:br>
            <a:r>
              <a:rPr lang="pl-PL" sz="3200" spc="300" noProof="1"/>
              <a:t>PM1, czujnik 212</a:t>
            </a:r>
          </a:p>
        </p:txBody>
      </p:sp>
      <p:pic>
        <p:nvPicPr>
          <p:cNvPr id="15" name="Obraz — symbol zastępczy 14" descr="Małe białe kulki wyrównane do utworzenia krzywej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475" b="22475"/>
          <a:stretch/>
        </p:blipFill>
        <p:spPr>
          <a:xfrm>
            <a:off x="7586590" y="1413902"/>
            <a:ext cx="1961879" cy="720000"/>
          </a:xfrm>
        </p:spPr>
      </p:pic>
      <p:pic>
        <p:nvPicPr>
          <p:cNvPr id="10" name="Obraz — symbol zastępczy 9" descr="Domino mieszczący się w wierszu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25547" b="25547"/>
          <a:stretch/>
        </p:blipFill>
        <p:spPr>
          <a:xfrm>
            <a:off x="1856804" y="1410466"/>
            <a:ext cx="1961880" cy="720000"/>
          </a:xfrm>
        </p:spPr>
      </p:pic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6804" y="2334883"/>
            <a:ext cx="2188063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l-PL" spc="300" noProof="1">
                <a:solidFill>
                  <a:schemeClr val="tx1"/>
                </a:solidFill>
              </a:rPr>
              <a:t>SIMPLE RNN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25180" y="2334883"/>
            <a:ext cx="1766127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pl-PL" spc="300" noProof="1"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12</a:t>
            </a:fld>
            <a:endParaRPr lang="pl-PL" noProof="1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A875549A-6E68-F411-0119-9C219A4C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145" y="3020393"/>
            <a:ext cx="5156199" cy="367157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58827765-4F79-AA5B-6FFD-307C5B675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93" y="3033806"/>
            <a:ext cx="4960287" cy="36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l-PL" dirty="0"/>
              <a:t>Plany na przyszłość</a:t>
            </a:r>
          </a:p>
        </p:txBody>
      </p:sp>
      <p:pic>
        <p:nvPicPr>
          <p:cNvPr id="13" name="Obraz — symbol zastępczy 12" descr="Budynek szklany z roślinami na Terrace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420" r="20420"/>
          <a:stretch/>
        </p:blipFill>
        <p:spPr>
          <a:xfrm>
            <a:off x="0" y="0"/>
            <a:ext cx="6096000" cy="6867922"/>
          </a:xfrm>
        </p:spPr>
      </p:pic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 rtlCol="0"/>
          <a:lstStyle/>
          <a:p>
            <a:pPr rtl="0"/>
            <a:r>
              <a:rPr lang="pl-PL" spc="300" dirty="0"/>
              <a:t>PERSPEKTYWY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— symbol zastępczy 13" descr="Czerwone wykresy na Gree AD słupkowy i liczby powyżej miasta Panorama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8786" b="8786"/>
          <a:stretch/>
        </p:blipFill>
        <p:spPr>
          <a:xfrm>
            <a:off x="960438" y="1624013"/>
            <a:ext cx="3108325" cy="1892300"/>
          </a:xfrm>
        </p:spPr>
      </p:pic>
      <p:pic>
        <p:nvPicPr>
          <p:cNvPr id="16" name="Obraz — symbol zastępczy 15" descr="Starsza kobieta podczas rozmowy wideo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3556" b="3556"/>
          <a:stretch/>
        </p:blipFill>
        <p:spPr>
          <a:xfrm>
            <a:off x="4542155" y="1623219"/>
            <a:ext cx="3108325" cy="1892300"/>
          </a:xfrm>
        </p:spPr>
      </p:pic>
      <p:pic>
        <p:nvPicPr>
          <p:cNvPr id="19" name="Obraz — symbol zastępczy 18" descr="Mężczyzna sprawdzający kod na ulicy miejskiej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4377" b="4377"/>
          <a:stretch/>
        </p:blipFill>
        <p:spPr>
          <a:xfrm>
            <a:off x="8122920" y="1623219"/>
            <a:ext cx="3108325" cy="1892300"/>
          </a:xfrm>
        </p:spPr>
      </p:pic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l-PL" sz="2000" spc="300" dirty="0"/>
              <a:t>Dalszy rozwój istniejącego rozwiązania:</a:t>
            </a:r>
          </a:p>
          <a:p>
            <a:pPr marL="228600" indent="-228600"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l-PL" sz="1400" spc="0" dirty="0"/>
              <a:t>Możliwe zmiany architektury modelu</a:t>
            </a:r>
          </a:p>
          <a:p>
            <a:pPr marL="228600" indent="-228600"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l-PL" sz="1400" spc="0" dirty="0"/>
              <a:t>Możliwe zmiany okresu przewidywania/danych historycznych</a:t>
            </a:r>
          </a:p>
          <a:p>
            <a:pPr marL="228600" indent="-228600"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l-PL" sz="1400" spc="0" dirty="0"/>
              <a:t>Rozszerzenie zakresu danych</a:t>
            </a:r>
          </a:p>
          <a:p>
            <a:pPr marL="228600" indent="-228600"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endParaRPr lang="pl-PL" sz="1400" spc="0" dirty="0"/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pl-PL" spc="300" dirty="0"/>
          </a:p>
          <a:p>
            <a:pPr rtl="0"/>
            <a:endParaRPr lang="pl-PL" dirty="0"/>
          </a:p>
        </p:txBody>
      </p:sp>
      <p:sp>
        <p:nvSpPr>
          <p:cNvPr id="12" name="Zawartość — symbol zastępczy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pl-PL" sz="2400" spc="300" dirty="0"/>
              <a:t>Wdrożenie: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l-PL" sz="1400" dirty="0"/>
              <a:t>Aplikacja dla użytkownika przewidująca poziom </a:t>
            </a:r>
            <a:r>
              <a:rPr lang="pl-PL" sz="1400" dirty="0" err="1"/>
              <a:t>pm</a:t>
            </a:r>
            <a:endParaRPr lang="pl-PL" sz="1400" dirty="0"/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l-PL" sz="1400" dirty="0"/>
              <a:t>Dodanie funkcjonalności do domowych stacji pomiaru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l-PL" sz="1400" dirty="0"/>
              <a:t>Alerty dla mieszkańców</a:t>
            </a:r>
          </a:p>
          <a:p>
            <a:pPr rtl="0"/>
            <a:endParaRPr lang="pl-PL" dirty="0"/>
          </a:p>
        </p:txBody>
      </p:sp>
      <p:sp>
        <p:nvSpPr>
          <p:cNvPr id="13" name="Zawartość — symbol zastępczy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pl-PL" sz="2400" spc="300" dirty="0"/>
              <a:t>Korzyści: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l-PL" sz="1400" dirty="0"/>
              <a:t>Możliwość zaplanowania pracy zdalnej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l-PL" sz="1400" dirty="0"/>
              <a:t>Zaplanowanie wyjść z domu (zakupy, bieganie itp.)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l-PL" sz="1400" dirty="0"/>
              <a:t>Ochrona osób szczególnie wrażliwych</a:t>
            </a:r>
          </a:p>
        </p:txBody>
      </p:sp>
      <p:sp>
        <p:nvSpPr>
          <p:cNvPr id="21" name="Numer slajdu — symbol zastępczy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smtClean="0"/>
              <a:t>14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CFF41267-B733-EF33-47D8-E67BA073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1"/>
              <a:t>PODSUMOWANIE</a:t>
            </a:r>
          </a:p>
        </p:txBody>
      </p:sp>
      <p:pic>
        <p:nvPicPr>
          <p:cNvPr id="6" name="Obraz — symbol zastępczy 5" descr="Pociąg przechodzący przez Chicago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73" r="23673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Zawartość — symbol zastępczy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2000" spc="300" noProof="1">
                <a:cs typeface="Biome Light" panose="020B0303030204020804" pitchFamily="34" charset="0"/>
              </a:rPr>
              <a:t>Wyniki modeli wskazują na to, że dane sensorów możemy wykorzystać do przewidywania poziomów zanieczyszczeń pm1</a:t>
            </a:r>
          </a:p>
          <a:p>
            <a:pPr>
              <a:lnSpc>
                <a:spcPct val="100000"/>
              </a:lnSpc>
              <a:defRPr/>
            </a:pPr>
            <a:r>
              <a:rPr lang="pl-PL" sz="2000" spc="300" noProof="1">
                <a:cs typeface="Biome Light" panose="020B0303030204020804" pitchFamily="34" charset="0"/>
              </a:rPr>
              <a:t>Obecnie trudno o precyzyjne prognozy</a:t>
            </a:r>
          </a:p>
          <a:p>
            <a:pPr>
              <a:lnSpc>
                <a:spcPct val="100000"/>
              </a:lnSpc>
              <a:defRPr/>
            </a:pPr>
            <a:r>
              <a:rPr lang="pl-PL" sz="2000" spc="300" noProof="1">
                <a:cs typeface="Biome Light" panose="020B0303030204020804" pitchFamily="34" charset="0"/>
              </a:rPr>
              <a:t>Rozwiązanie w oparciu o RNN daje nieco lepsze wyniki</a:t>
            </a:r>
          </a:p>
          <a:p>
            <a:pPr>
              <a:lnSpc>
                <a:spcPct val="100000"/>
              </a:lnSpc>
              <a:defRPr/>
            </a:pPr>
            <a:r>
              <a:rPr lang="pl-PL" sz="2000" spc="300" noProof="1">
                <a:cs typeface="Biome Light" panose="020B0303030204020804" pitchFamily="34" charset="0"/>
              </a:rPr>
              <a:t>Kolejnym krokiem jest wdrożenie aplikacji dla użytkownika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15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raz — symbol zastępczy 7" descr="abstrakcyjny obraz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ytuł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pl-PL" sz="4000" spc="300" dirty="0"/>
              <a:t>DZIĘKUJĘ</a:t>
            </a:r>
          </a:p>
        </p:txBody>
      </p:sp>
      <p:pic>
        <p:nvPicPr>
          <p:cNvPr id="24" name="Obraz online — symbol zastępczy 23" descr="Użytkownik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12" name="Obraz online — symbol zastępczy 11" descr="Smartfon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braz online — symbol zastępczy 27" descr="Koperta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l-PL" dirty="0"/>
              <a:t>Daniel Szturmiński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l-PL" dirty="0"/>
              <a:t>603-17-18-66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dirty="0"/>
              <a:t>szt.danski@gmail.com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137992"/>
            <a:ext cx="5415997" cy="518795"/>
          </a:xfrm>
        </p:spPr>
        <p:txBody>
          <a:bodyPr rtlCol="0"/>
          <a:lstStyle/>
          <a:p>
            <a:pPr rtl="0"/>
            <a:r>
              <a:rPr lang="pl-PL" dirty="0"/>
              <a:t>github.com/dan-ski/Air_quality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509" y="414508"/>
            <a:ext cx="8026630" cy="1091019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pl-PL" noProof="1"/>
              <a:t>Probelm smogu</a:t>
            </a:r>
          </a:p>
        </p:txBody>
      </p:sp>
      <p:pic>
        <p:nvPicPr>
          <p:cNvPr id="8" name="Obraz — symbol zastępczy 7" descr="Abstrakcyjne drapacze chmur w grafice liniowej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925" r="30925"/>
          <a:stretch/>
        </p:blipFill>
        <p:spPr>
          <a:xfrm>
            <a:off x="0" y="0"/>
            <a:ext cx="3888509" cy="6858000"/>
          </a:xfrm>
        </p:spPr>
      </p:pic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8509" y="1595887"/>
            <a:ext cx="8026630" cy="3959524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dirty="0">
                <a:latin typeface="Inter"/>
              </a:rPr>
              <a:t>Pyły zawieszone:</a:t>
            </a:r>
          </a:p>
          <a:p>
            <a:pPr marL="971550" lvl="1" indent="-285750"/>
            <a:r>
              <a:rPr lang="pl-PL" dirty="0">
                <a:latin typeface="Inter"/>
              </a:rPr>
              <a:t>PM1</a:t>
            </a:r>
          </a:p>
          <a:p>
            <a:pPr marL="971550" lvl="1" indent="-285750"/>
            <a:r>
              <a:rPr lang="pl-PL" dirty="0">
                <a:latin typeface="Inter"/>
              </a:rPr>
              <a:t>PM2,5</a:t>
            </a:r>
          </a:p>
          <a:p>
            <a:pPr marL="971550" lvl="1" indent="-285750"/>
            <a:r>
              <a:rPr lang="pl-PL" dirty="0">
                <a:latin typeface="Inter"/>
              </a:rPr>
              <a:t>PM10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b="0" i="0" dirty="0">
                <a:effectLst/>
                <a:latin typeface="Inter"/>
              </a:rPr>
              <a:t>Wpływ na zdrowie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dirty="0"/>
              <a:t>Źródła zanieczyszczeń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l-PL" dirty="0"/>
              <a:t>Ochrona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pPr/>
              <a:t>2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1"/>
              <a:t>Sieć czujników</a:t>
            </a:r>
          </a:p>
        </p:txBody>
      </p:sp>
      <p:pic>
        <p:nvPicPr>
          <p:cNvPr id="5" name="Obraz — symbol zastępczy 4" descr="Dymu z fabryk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/>
        </p:blipFill>
        <p:spPr>
          <a:xfrm>
            <a:off x="0" y="0"/>
            <a:ext cx="5416550" cy="6846932"/>
          </a:xfrm>
          <a:noFill/>
        </p:spPr>
      </p:pic>
      <p:sp>
        <p:nvSpPr>
          <p:cNvPr id="9" name="Zawartość — symbol zastępczy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966481"/>
            <a:ext cx="4646246" cy="2218585"/>
          </a:xfrm>
        </p:spPr>
        <p:txBody>
          <a:bodyPr rtlCol="0">
            <a:normAutofit/>
          </a:bodyPr>
          <a:lstStyle/>
          <a:p>
            <a:r>
              <a:rPr lang="pl-PL" noProof="1"/>
              <a:t>8 czujników Inspekcji Ochrony Środowiska</a:t>
            </a:r>
          </a:p>
          <a:p>
            <a:r>
              <a:rPr lang="pl-PL" noProof="1"/>
              <a:t>56 tanich czujników Airly </a:t>
            </a:r>
          </a:p>
          <a:p>
            <a:r>
              <a:rPr lang="pl-PL" noProof="1"/>
              <a:t>Pomiary Airly co godzinę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3</a:t>
            </a:fld>
            <a:endParaRPr lang="pl-PL" noProof="1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2CC2C97-3E99-068B-7280-5D10B2E8CF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 err="1"/>
              <a:t>Airly</a:t>
            </a:r>
            <a:r>
              <a:rPr lang="pl-PL" dirty="0"/>
              <a:t> i stacje IOŚ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zbliżenie kodu komputera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1" y="0"/>
            <a:ext cx="4221018" cy="6858000"/>
          </a:xfrm>
        </p:spPr>
      </p:pic>
      <p:sp>
        <p:nvSpPr>
          <p:cNvPr id="2" name="Tekst — symbol zastępczy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3606338" cy="365125"/>
          </a:xfrm>
        </p:spPr>
        <p:txBody>
          <a:bodyPr rtlCol="0"/>
          <a:lstStyle/>
          <a:p>
            <a:pPr rtl="0"/>
            <a:r>
              <a:rPr lang="pl-PL" noProof="1"/>
              <a:t>Zapoznajmy się z nimi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4</a:t>
            </a:fld>
            <a:endParaRPr lang="pl-PL" noProof="1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4672C84-6938-00FD-3D08-F6A4C428DF5E}"/>
              </a:ext>
            </a:extLst>
          </p:cNvPr>
          <p:cNvSpPr txBox="1"/>
          <p:nvPr/>
        </p:nvSpPr>
        <p:spPr>
          <a:xfrm>
            <a:off x="4882551" y="1682151"/>
            <a:ext cx="543464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Oddzielne tabele dla każdego miesiąca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Wszystkie czujniki w jednej tabeli- 337 kolumn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/>
              <a:t>Zróżnicowane braki w danych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26CDDDE-7104-A11D-9ABB-FE8E0046D0F6}"/>
              </a:ext>
            </a:extLst>
          </p:cNvPr>
          <p:cNvSpPr txBox="1"/>
          <p:nvPr/>
        </p:nvSpPr>
        <p:spPr>
          <a:xfrm>
            <a:off x="5037826" y="448574"/>
            <a:ext cx="5218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latin typeface="+mj-lt"/>
              </a:rPr>
              <a:t>DANE</a:t>
            </a: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6308" y="1247468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-PL" noProof="1"/>
              <a:t>56 czujników Airly na terenie Krakowa</a:t>
            </a:r>
          </a:p>
        </p:txBody>
      </p:sp>
      <p:sp>
        <p:nvSpPr>
          <p:cNvPr id="12" name="Tytuł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07" y="370975"/>
            <a:ext cx="11002962" cy="823913"/>
          </a:xfrm>
        </p:spPr>
        <p:txBody>
          <a:bodyPr rtlCol="0">
            <a:normAutofit/>
          </a:bodyPr>
          <a:lstStyle/>
          <a:p>
            <a:pPr rtl="0"/>
            <a:r>
              <a:rPr lang="pl-PL" sz="3200" noProof="1"/>
              <a:t>Mapa czujników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5</a:t>
            </a:fld>
            <a:endParaRPr lang="pl-PL" noProof="1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21F7904-95B6-B233-F53F-3CDE280A7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491" y="2101331"/>
            <a:ext cx="6858594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0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88228"/>
            <a:ext cx="11002962" cy="823913"/>
          </a:xfrm>
        </p:spPr>
        <p:txBody>
          <a:bodyPr rtlCol="0"/>
          <a:lstStyle/>
          <a:p>
            <a:pPr rtl="0"/>
            <a:r>
              <a:rPr lang="pl-PL" sz="3200" noProof="1"/>
              <a:t>dane wejściowe</a:t>
            </a:r>
          </a:p>
        </p:txBody>
      </p:sp>
      <p:sp>
        <p:nvSpPr>
          <p:cNvPr id="3" name="Numer slajdu — symbol zastępczy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dirty="0" smtClean="0"/>
              <a:t>6</a:t>
            </a:fld>
            <a:endParaRPr lang="pl-PL" noProof="1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07E1B1A-7C4E-371E-65CA-A8CA7337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955" y="1363469"/>
            <a:ext cx="9112090" cy="52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519" y="1591704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-PL" noProof="1"/>
              <a:t>Przykład: pyły PM1 czujnika 174</a:t>
            </a:r>
          </a:p>
        </p:txBody>
      </p:sp>
      <p:sp>
        <p:nvSpPr>
          <p:cNvPr id="12" name="Tytuł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l-PL" sz="3200" noProof="1"/>
              <a:t>Braki danych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7</a:t>
            </a:fld>
            <a:endParaRPr lang="pl-PL" noProof="1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16718CE-7409-62C6-F5CC-3CF4A4C22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84" y="2415617"/>
            <a:ext cx="7597798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6308" y="1376897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-PL" noProof="1"/>
              <a:t>Przykład: pyły PM1 czujnika 212</a:t>
            </a:r>
          </a:p>
        </p:txBody>
      </p:sp>
      <p:sp>
        <p:nvSpPr>
          <p:cNvPr id="12" name="Tytuł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508998"/>
            <a:ext cx="11002962" cy="823913"/>
          </a:xfrm>
        </p:spPr>
        <p:txBody>
          <a:bodyPr rtlCol="0">
            <a:normAutofit/>
          </a:bodyPr>
          <a:lstStyle/>
          <a:p>
            <a:pPr rtl="0"/>
            <a:r>
              <a:rPr lang="pl-PL" sz="3200" noProof="1"/>
              <a:t>Struktura</a:t>
            </a:r>
          </a:p>
        </p:txBody>
      </p:sp>
      <p:sp>
        <p:nvSpPr>
          <p:cNvPr id="2" name="Numer slajdu — symbol zastępczy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8</a:t>
            </a:fld>
            <a:endParaRPr lang="pl-PL" noProof="1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E173EB8-C2A0-3C5E-E977-879F76FC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883" y="2171327"/>
            <a:ext cx="6460237" cy="46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21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zbliżenie kodu komputera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759756"/>
            <a:ext cx="4114800" cy="421480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Cel projektu</a:t>
            </a:r>
          </a:p>
        </p:txBody>
      </p:sp>
      <p:sp>
        <p:nvSpPr>
          <p:cNvPr id="2" name="Tekst — symbol zastępczy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9134" y="1662252"/>
            <a:ext cx="11173731" cy="3208246"/>
          </a:xfrm>
        </p:spPr>
        <p:txBody>
          <a:bodyPr rtlCol="0"/>
          <a:lstStyle/>
          <a:p>
            <a:pPr rtl="0"/>
            <a:r>
              <a:rPr lang="pl-PL" noProof="1"/>
              <a:t>Sprawdzenie czy możliwe jest utworzenie modelu, opartego o rekurencyjne sieci neuronowe, przewidującego wielkość pyłów zawieszonych PM1 w konkretnej lokalizacji na następne 24 godziny 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139528_TF55661986_Win32" id="{129B2495-02D2-4F23-B393-92BE6E78F37A}" vid="{B00543D9-08DB-40D7-943A-1F47FC027229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Prezentacja techniczna</Template>
  <TotalTime>422</TotalTime>
  <Words>320</Words>
  <Application>Microsoft Office PowerPoint</Application>
  <PresentationFormat>Panoramiczny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Inter</vt:lpstr>
      <vt:lpstr>Wingdings</vt:lpstr>
      <vt:lpstr>Motyw pakietu Office</vt:lpstr>
      <vt:lpstr>Smog w krakowie</vt:lpstr>
      <vt:lpstr>Probelm smogu</vt:lpstr>
      <vt:lpstr>Sieć czujników</vt:lpstr>
      <vt:lpstr>Prezentacja programu PowerPoint</vt:lpstr>
      <vt:lpstr>Mapa czujników</vt:lpstr>
      <vt:lpstr>dane wejściowe</vt:lpstr>
      <vt:lpstr>Braki danych</vt:lpstr>
      <vt:lpstr>Struktura</vt:lpstr>
      <vt:lpstr>Cel projektu</vt:lpstr>
      <vt:lpstr>Zaproponowane modele</vt:lpstr>
      <vt:lpstr>Trening</vt:lpstr>
      <vt:lpstr>Przykładowe prognozy vs. Dane PM1, czujnik 212</vt:lpstr>
      <vt:lpstr>Plany na przyszłość</vt:lpstr>
      <vt:lpstr>Prezentacja programu PowerPoint</vt:lpstr>
      <vt:lpstr>PODSUMOWANIE</vt:lpstr>
      <vt:lpstr>DZIĘKUJĘ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Smog w krakowie</dc:title>
  <dc:creator>Daniel Szturmiński</dc:creator>
  <cp:lastModifiedBy>Daniel Szturmiński</cp:lastModifiedBy>
  <cp:revision>6</cp:revision>
  <dcterms:created xsi:type="dcterms:W3CDTF">2022-12-14T22:32:50Z</dcterms:created>
  <dcterms:modified xsi:type="dcterms:W3CDTF">2022-12-15T20:55:14Z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